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8"/>
  </p:notesMasterIdLst>
  <p:sldIdLst>
    <p:sldId id="318" r:id="rId2"/>
    <p:sldId id="314" r:id="rId3"/>
    <p:sldId id="313" r:id="rId4"/>
    <p:sldId id="315" r:id="rId5"/>
    <p:sldId id="316" r:id="rId6"/>
    <p:sldId id="317" r:id="rId7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2" autoAdjust="0"/>
    <p:restoredTop sz="86684" autoAdjust="0"/>
  </p:normalViewPr>
  <p:slideViewPr>
    <p:cSldViewPr>
      <p:cViewPr varScale="1">
        <p:scale>
          <a:sx n="93" d="100"/>
          <a:sy n="93" d="100"/>
        </p:scale>
        <p:origin x="18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5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6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0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80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7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8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D0B1FB-914D-469D-A9D6-A7BEC8B38CD0}"/>
              </a:ext>
            </a:extLst>
          </p:cNvPr>
          <p:cNvGrpSpPr/>
          <p:nvPr/>
        </p:nvGrpSpPr>
        <p:grpSpPr>
          <a:xfrm>
            <a:off x="347147" y="4419600"/>
            <a:ext cx="2024184" cy="307777"/>
            <a:chOff x="306313" y="3758385"/>
            <a:chExt cx="2024184" cy="30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C2615B-1076-4AC3-80BB-54C621EE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313" y="3814565"/>
              <a:ext cx="281066" cy="2286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ED1337-9369-40A2-AD91-6E1F742E3508}"/>
                </a:ext>
              </a:extLst>
            </p:cNvPr>
            <p:cNvSpPr txBox="1"/>
            <p:nvPr/>
          </p:nvSpPr>
          <p:spPr>
            <a:xfrm>
              <a:off x="613591" y="3758385"/>
              <a:ext cx="17169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@archaeology_aia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A311DD-A8B2-4365-BF10-D6E1501361C1}"/>
              </a:ext>
            </a:extLst>
          </p:cNvPr>
          <p:cNvGrpSpPr/>
          <p:nvPr/>
        </p:nvGrpSpPr>
        <p:grpSpPr>
          <a:xfrm>
            <a:off x="350520" y="4785955"/>
            <a:ext cx="2545080" cy="307777"/>
            <a:chOff x="309686" y="4179094"/>
            <a:chExt cx="2545080" cy="3077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3C1456-9188-4AC5-BD97-F77109B10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686" y="4186003"/>
              <a:ext cx="274320" cy="2743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3CC33C-3F6D-4D69-8B55-7D5AD4944535}"/>
                </a:ext>
              </a:extLst>
            </p:cNvPr>
            <p:cNvSpPr txBox="1"/>
            <p:nvPr/>
          </p:nvSpPr>
          <p:spPr>
            <a:xfrm>
              <a:off x="615438" y="4179094"/>
              <a:ext cx="22393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@Archaeological.Institute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993E391D-97AA-4B97-AAA2-4144B650BE12}"/>
              </a:ext>
            </a:extLst>
          </p:cNvPr>
          <p:cNvGrpSpPr/>
          <p:nvPr/>
        </p:nvGrpSpPr>
        <p:grpSpPr>
          <a:xfrm>
            <a:off x="320935" y="5489377"/>
            <a:ext cx="2050395" cy="318373"/>
            <a:chOff x="280101" y="5061347"/>
            <a:chExt cx="2050395" cy="318373"/>
          </a:xfrm>
        </p:grpSpPr>
        <p:pic>
          <p:nvPicPr>
            <p:cNvPr id="1028" name="Picture 4" descr="Image result for youtube logo">
              <a:extLst>
                <a:ext uri="{FF2B5EF4-FFF2-40B4-BE49-F238E27FC236}">
                  <a16:creationId xmlns:a16="http://schemas.microsoft.com/office/drawing/2014/main" id="{EFD6E9AD-2CD0-413B-B1CB-5ED9B31EC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390" t="31155" r="35564" b="24974"/>
            <a:stretch/>
          </p:blipFill>
          <p:spPr bwMode="auto">
            <a:xfrm>
              <a:off x="280101" y="5105400"/>
              <a:ext cx="33349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B8FFCB-AE48-4AF5-B833-7F76C0EDB730}"/>
                </a:ext>
              </a:extLst>
            </p:cNvPr>
            <p:cNvSpPr txBox="1"/>
            <p:nvPr/>
          </p:nvSpPr>
          <p:spPr>
            <a:xfrm>
              <a:off x="685800" y="5061347"/>
              <a:ext cx="1644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 err="1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ArchaeologyTV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AD9BB83B-80B4-4786-9119-7421BB999B33}"/>
              </a:ext>
            </a:extLst>
          </p:cNvPr>
          <p:cNvGrpSpPr/>
          <p:nvPr/>
        </p:nvGrpSpPr>
        <p:grpSpPr>
          <a:xfrm>
            <a:off x="304800" y="5108377"/>
            <a:ext cx="2066530" cy="365760"/>
            <a:chOff x="263966" y="4607366"/>
            <a:chExt cx="2066530" cy="3657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3FB7DA6-5737-445A-B021-17D6A1FB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966" y="4607366"/>
              <a:ext cx="365760" cy="3657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4502D0-2EA7-4508-A9C5-27EEDCF65FB0}"/>
                </a:ext>
              </a:extLst>
            </p:cNvPr>
            <p:cNvSpPr txBox="1"/>
            <p:nvPr/>
          </p:nvSpPr>
          <p:spPr>
            <a:xfrm>
              <a:off x="648775" y="4645223"/>
              <a:ext cx="16817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@archaeology_aia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211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cap="all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National Lecture Program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FC0C5083-C07C-4485-AFFE-F1D94DBF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257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We make archaeology happen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89624395-C6A1-48AD-88ED-1F6E4316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7669"/>
            <a:ext cx="8990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we have since 1879</a:t>
            </a:r>
          </a:p>
        </p:txBody>
      </p:sp>
      <p:pic>
        <p:nvPicPr>
          <p:cNvPr id="34" name="Picture 13">
            <a:extLst>
              <a:ext uri="{FF2B5EF4-FFF2-40B4-BE49-F238E27FC236}">
                <a16:creationId xmlns:a16="http://schemas.microsoft.com/office/drawing/2014/main" id="{DAF1D168-9F85-47E5-840A-90D93AB2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591" y="2971800"/>
            <a:ext cx="3227294" cy="243840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BC1FF75B-2D93-429C-A733-E07BDA9E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268" y="3066127"/>
            <a:ext cx="28285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Our 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programs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and 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publications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keep you up-to-date with archaeological discoveries and research from around the world.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CDF551AF-5B03-4013-9145-277032E7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87231"/>
            <a:ext cx="25056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We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support: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Archaeologists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Educators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Excavations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Publications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Research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Site Preservation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C3ED1E-FE55-49F0-B8A3-470A7EFF846E}"/>
              </a:ext>
            </a:extLst>
          </p:cNvPr>
          <p:cNvCxnSpPr/>
          <p:nvPr/>
        </p:nvCxnSpPr>
        <p:spPr bwMode="auto">
          <a:xfrm>
            <a:off x="6172200" y="3063121"/>
            <a:ext cx="0" cy="22708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B5829F3-B31D-4E25-8D22-5C752A54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51" y="1730514"/>
            <a:ext cx="844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The AIA is North America’s largest and oldest archaeological organization with nearly 200,000 members worldwide.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E9953-5180-4A67-8690-865650A0D9A7}"/>
              </a:ext>
            </a:extLst>
          </p:cNvPr>
          <p:cNvSpPr txBox="1"/>
          <p:nvPr/>
        </p:nvSpPr>
        <p:spPr>
          <a:xfrm>
            <a:off x="762000" y="5149334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Gavin McGuire</a:t>
            </a:r>
          </a:p>
        </p:txBody>
      </p:sp>
    </p:spTree>
    <p:extLst>
      <p:ext uri="{BB962C8B-B14F-4D97-AF65-F5344CB8AC3E}">
        <p14:creationId xmlns:p14="http://schemas.microsoft.com/office/powerpoint/2010/main" val="33420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054" y="19559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1BC8563E-4EBE-40DE-A9EF-0A0C1546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03257"/>
            <a:ext cx="4908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Read all about 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623922-F6BB-486D-8D5F-09A0A66A1FF6}"/>
              </a:ext>
            </a:extLst>
          </p:cNvPr>
          <p:cNvSpPr txBox="1"/>
          <p:nvPr/>
        </p:nvSpPr>
        <p:spPr>
          <a:xfrm>
            <a:off x="2286001" y="877669"/>
            <a:ext cx="6781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in our engaging publications</a:t>
            </a:r>
            <a:endParaRPr lang="en-US" sz="3200" i="1" dirty="0">
              <a:latin typeface="Lato" panose="020F05020202040302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825A981-FA76-4460-949D-7A4B3277D8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9" y="1676400"/>
            <a:ext cx="1638985" cy="2151455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6013A0-F7E2-4F3F-A6AE-A0F5F13D1810}"/>
              </a:ext>
            </a:extLst>
          </p:cNvPr>
          <p:cNvSpPr txBox="1"/>
          <p:nvPr/>
        </p:nvSpPr>
        <p:spPr>
          <a:xfrm>
            <a:off x="2364409" y="2090408"/>
            <a:ext cx="63985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cap="small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Archaeology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magazine, with a readership of over 700,000 per issue, includes in-depth stories, archaeological highlights from around the world, and spectacular images that bring the past to vivid life.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Find out more at </a:t>
            </a: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archaeology.org.</a:t>
            </a:r>
          </a:p>
        </p:txBody>
      </p:sp>
      <p:pic>
        <p:nvPicPr>
          <p:cNvPr id="42" name="Picture 14">
            <a:extLst>
              <a:ext uri="{FF2B5EF4-FFF2-40B4-BE49-F238E27FC236}">
                <a16:creationId xmlns:a16="http://schemas.microsoft.com/office/drawing/2014/main" id="{EB24A1CC-9052-4AF6-A1EE-AE7D22C3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714" y="3581400"/>
            <a:ext cx="1625928" cy="214884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7">
            <a:extLst>
              <a:ext uri="{FF2B5EF4-FFF2-40B4-BE49-F238E27FC236}">
                <a16:creationId xmlns:a16="http://schemas.microsoft.com/office/drawing/2014/main" id="{B8899F9E-A5A2-4CF1-88E0-522A7B33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42" y="4147989"/>
            <a:ext cx="57084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Want more? The 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American Journal of Archaeology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is the world’s leading journal of Mediterranean archaeology. Find out more at </a:t>
            </a: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ajaonline.org.</a:t>
            </a:r>
          </a:p>
        </p:txBody>
      </p:sp>
    </p:spTree>
    <p:extLst>
      <p:ext uri="{BB962C8B-B14F-4D97-AF65-F5344CB8AC3E}">
        <p14:creationId xmlns:p14="http://schemas.microsoft.com/office/powerpoint/2010/main" val="82510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CAC7312-D384-4461-B157-799F08ABA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257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Dig in</a:t>
            </a:r>
            <a:endParaRPr lang="en-US" altLang="en-US" sz="4400" dirty="0">
              <a:latin typeface="Lato" panose="020F0502020204030203" pitchFamily="34" charset="0"/>
              <a:cs typeface="Times New Roman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9CB4E8D-5111-4FA3-A297-1BDE3BF1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81" y="4133671"/>
            <a:ext cx="241042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Find an excavation on our extensive list of fieldwork opportunities.</a:t>
            </a:r>
            <a:endParaRPr lang="en-US" altLang="en-US" sz="1900" b="1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299722-60D5-4196-819E-28DC97A0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33671"/>
            <a:ext cx="265406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Visit spectacular archaeological sites around the world with AIA Tours.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EF72F512-893E-4EFA-ADF5-66B522230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743" y="1737499"/>
            <a:ext cx="2543245" cy="202188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374E33-5B07-45C3-A053-88E8E5D37B6B}"/>
              </a:ext>
            </a:extLst>
          </p:cNvPr>
          <p:cNvSpPr txBox="1"/>
          <p:nvPr/>
        </p:nvSpPr>
        <p:spPr>
          <a:xfrm>
            <a:off x="685800" y="877669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experience archaeology with the AIA</a:t>
            </a:r>
            <a:endParaRPr lang="en-US" sz="3200" i="1" dirty="0">
              <a:latin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141A44-1630-4A17-93AA-2F1FFF14C2F0}"/>
              </a:ext>
            </a:extLst>
          </p:cNvPr>
          <p:cNvSpPr txBox="1"/>
          <p:nvPr/>
        </p:nvSpPr>
        <p:spPr>
          <a:xfrm>
            <a:off x="2827258" y="1905000"/>
            <a:ext cx="333708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Attend a lecture, an archaeology fair, or other local event organized by the AIA, our Local Societies, or  Collaborating Organizations.</a:t>
            </a:r>
          </a:p>
        </p:txBody>
      </p:sp>
      <p:pic>
        <p:nvPicPr>
          <p:cNvPr id="8" name="Picture 7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63DBA83E-1551-46C6-A081-D149F7180F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781736"/>
            <a:ext cx="2546840" cy="202082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42346-F81D-4DFE-AEEB-55BDC23ACB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34" y="1737499"/>
            <a:ext cx="2410420" cy="202082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E5AE48-3AEA-435A-8FA2-BCBC32448601}"/>
              </a:ext>
            </a:extLst>
          </p:cNvPr>
          <p:cNvSpPr txBox="1"/>
          <p:nvPr/>
        </p:nvSpPr>
        <p:spPr>
          <a:xfrm>
            <a:off x="-43454" y="3545082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J. S. MacLean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28316-915A-42C8-B6AF-8856321AACFB}"/>
              </a:ext>
            </a:extLst>
          </p:cNvPr>
          <p:cNvSpPr txBox="1"/>
          <p:nvPr/>
        </p:nvSpPr>
        <p:spPr>
          <a:xfrm>
            <a:off x="3042140" y="5577245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A. Goldman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87EB52-09F5-4CFE-9CB6-7739C682AD3E}"/>
              </a:ext>
            </a:extLst>
          </p:cNvPr>
          <p:cNvSpPr txBox="1"/>
          <p:nvPr/>
        </p:nvSpPr>
        <p:spPr>
          <a:xfrm>
            <a:off x="6116787" y="3535557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AIA Tours</a:t>
            </a:r>
          </a:p>
        </p:txBody>
      </p:sp>
    </p:spTree>
    <p:extLst>
      <p:ext uri="{BB962C8B-B14F-4D97-AF65-F5344CB8AC3E}">
        <p14:creationId xmlns:p14="http://schemas.microsoft.com/office/powerpoint/2010/main" val="25020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339AF29-0FD2-4F2A-85A2-0C538960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257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Join the AIA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56F91-CC42-4371-B227-55A5D75A50B3}"/>
              </a:ext>
            </a:extLst>
          </p:cNvPr>
          <p:cNvSpPr txBox="1"/>
          <p:nvPr/>
        </p:nvSpPr>
        <p:spPr>
          <a:xfrm>
            <a:off x="1219200" y="877669"/>
            <a:ext cx="784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indulge your passion for archaeology</a:t>
            </a:r>
            <a:endParaRPr lang="en-US" sz="3200" i="1" dirty="0"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78524-8A37-4C18-8C46-C1297DEFC53A}"/>
              </a:ext>
            </a:extLst>
          </p:cNvPr>
          <p:cNvSpPr txBox="1"/>
          <p:nvPr/>
        </p:nvSpPr>
        <p:spPr>
          <a:xfrm>
            <a:off x="5142907" y="1925316"/>
            <a:ext cx="33515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Become a part of the adventure today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Uncover the past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Experience the thrill of discovery 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Enjoy exclusive member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4CE9F-38F0-4F1D-89EE-0BD991AC2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95" y="1925316"/>
            <a:ext cx="4335474" cy="3256284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32A1F-30D9-4EE2-96F6-174C417746D5}"/>
              </a:ext>
            </a:extLst>
          </p:cNvPr>
          <p:cNvSpPr txBox="1"/>
          <p:nvPr/>
        </p:nvSpPr>
        <p:spPr>
          <a:xfrm>
            <a:off x="4493343" y="5242649"/>
            <a:ext cx="465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archaeological.org/join</a:t>
            </a:r>
            <a:endParaRPr lang="en-US" sz="2400" b="1" dirty="0">
              <a:solidFill>
                <a:srgbClr val="003366"/>
              </a:solidFill>
              <a:latin typeface="Lato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2AC-FB4F-4162-9753-07C9C89ACBBC}"/>
              </a:ext>
            </a:extLst>
          </p:cNvPr>
          <p:cNvSpPr txBox="1"/>
          <p:nvPr/>
        </p:nvSpPr>
        <p:spPr>
          <a:xfrm>
            <a:off x="1962105" y="4984366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Gavin McGuire</a:t>
            </a:r>
          </a:p>
        </p:txBody>
      </p:sp>
    </p:spTree>
    <p:extLst>
      <p:ext uri="{BB962C8B-B14F-4D97-AF65-F5344CB8AC3E}">
        <p14:creationId xmlns:p14="http://schemas.microsoft.com/office/powerpoint/2010/main" val="18460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11043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FB8D102-C3C3-447E-8B62-47D2000C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4" y="114300"/>
            <a:ext cx="5735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Support the AIA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64F77B5-86DA-4FD3-BBBF-0E2F66DE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55" y="1676858"/>
            <a:ext cx="423797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As a nonprofit, we rely on the generosity of donors to support our mission. Your gift makes archaeological research, site preservation, publications, and programs possible.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bg2"/>
              </a:solidFill>
              <a:latin typeface="Lato" panose="020B0604020202020204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archaeological.org/donate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526B0CE-0E22-479A-A89A-E670824AD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3631" y="1640145"/>
            <a:ext cx="4237970" cy="28448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AC50C-16AC-4219-A7DA-7C3FBA1973DA}"/>
              </a:ext>
            </a:extLst>
          </p:cNvPr>
          <p:cNvSpPr txBox="1"/>
          <p:nvPr/>
        </p:nvSpPr>
        <p:spPr>
          <a:xfrm>
            <a:off x="1219201" y="878107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make archaeology possible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5758D-81A8-4AE4-82C7-F003243F2A34}"/>
              </a:ext>
            </a:extLst>
          </p:cNvPr>
          <p:cNvSpPr txBox="1"/>
          <p:nvPr/>
        </p:nvSpPr>
        <p:spPr>
          <a:xfrm>
            <a:off x="6095999" y="4800600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Niki Gail</a:t>
            </a:r>
          </a:p>
        </p:txBody>
      </p:sp>
      <p:pic>
        <p:nvPicPr>
          <p:cNvPr id="3" name="Picture 2" descr="A qr code with a logo&#10;&#10;Description automatically generated">
            <a:extLst>
              <a:ext uri="{FF2B5EF4-FFF2-40B4-BE49-F238E27FC236}">
                <a16:creationId xmlns:a16="http://schemas.microsoft.com/office/drawing/2014/main" id="{509BC041-706E-DBE2-036E-D837D4803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5" y="4114800"/>
            <a:ext cx="1676858" cy="16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5310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345</Words>
  <Application>Microsoft Office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Tahoma</vt:lpstr>
      <vt:lpstr>Garamond</vt:lpstr>
      <vt:lpstr>Lato</vt:lpstr>
      <vt:lpstr>Arial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Thomas</dc:creator>
  <cp:lastModifiedBy>Meredith Langlitz</cp:lastModifiedBy>
  <cp:revision>71</cp:revision>
  <dcterms:created xsi:type="dcterms:W3CDTF">2020-07-24T14:26:42Z</dcterms:created>
  <dcterms:modified xsi:type="dcterms:W3CDTF">2024-09-04T18:35:28Z</dcterms:modified>
</cp:coreProperties>
</file>